
<file path=[Content_Types].xml><?xml version="1.0" encoding="utf-8"?>
<Types xmlns="http://schemas.openxmlformats.org/package/2006/content-types">
  <Default Extension="gif" ContentType="image/gif"/>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60" r:id="rId5"/>
    <p:sldId id="261" r:id="rId6"/>
    <p:sldId id="262" r:id="rId7"/>
    <p:sldId id="263" r:id="rId8"/>
    <p:sldId id="264" r:id="rId9"/>
    <p:sldId id="265" r:id="rId10"/>
    <p:sldId id="266" r:id="rId11"/>
    <p:sldId id="272" r:id="rId12"/>
    <p:sldId id="274" r:id="rId13"/>
    <p:sldId id="267" r:id="rId14"/>
    <p:sldId id="268" r:id="rId15"/>
    <p:sldId id="269"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93105" y="802298"/>
            <a:ext cx="8561747"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93106" y="3531204"/>
            <a:ext cx="8561746"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BC31E7D-553B-4A63-B55C-5E3E0060F579}" type="datetimeFigureOut">
              <a:rPr lang="en-US" smtClean="0"/>
              <a:t>5/6/2020</a:t>
            </a:fld>
            <a:endParaRPr lang="en-US"/>
          </a:p>
        </p:txBody>
      </p:sp>
      <p:sp>
        <p:nvSpPr>
          <p:cNvPr id="5" name="Footer Placeholder 4"/>
          <p:cNvSpPr>
            <a:spLocks noGrp="1"/>
          </p:cNvSpPr>
          <p:nvPr>
            <p:ph type="ftr" sz="quarter" idx="11"/>
          </p:nvPr>
        </p:nvSpPr>
        <p:spPr>
          <a:xfrm>
            <a:off x="2493105" y="329307"/>
            <a:ext cx="4897310"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5697BC91-2F19-465E-A11F-5B8711968C2B}" type="slidenum">
              <a:rPr lang="en-US" smtClean="0"/>
              <a:t>‹#›</a:t>
            </a:fld>
            <a:endParaRPr lang="en-US"/>
          </a:p>
        </p:txBody>
      </p:sp>
      <p:cxnSp>
        <p:nvCxnSpPr>
          <p:cNvPr id="8" name="Straight Connector 7"/>
          <p:cNvCxnSpPr/>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56421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C31E7D-553B-4A63-B55C-5E3E0060F579}"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7BC91-2F19-465E-A11F-5B8711968C2B}" type="slidenum">
              <a:rPr lang="en-US" smtClean="0"/>
              <a:t>‹#›</a:t>
            </a:fld>
            <a:endParaRPr lang="en-US"/>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722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883863"/>
            <a:ext cx="1615742" cy="457499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534694" y="883863"/>
            <a:ext cx="7738807" cy="45749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C31E7D-553B-4A63-B55C-5E3E0060F579}"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7BC91-2F19-465E-A11F-5B8711968C2B}" type="slidenum">
              <a:rPr lang="en-US" smtClean="0"/>
              <a:t>‹#›</a:t>
            </a:fld>
            <a:endParaRPr lang="en-US"/>
          </a:p>
        </p:txBody>
      </p:sp>
      <p:cxnSp>
        <p:nvCxnSpPr>
          <p:cNvPr id="8" name="Straight Connector 7"/>
          <p:cNvCxnSpPr/>
          <p:nvPr/>
        </p:nvCxnSpPr>
        <p:spPr>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45421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C31E7D-553B-4A63-B55C-5E3E0060F579}"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7BC91-2F19-465E-A11F-5B8711968C2B}" type="slidenum">
              <a:rPr lang="en-US" smtClean="0"/>
              <a:t>‹#›</a:t>
            </a:fld>
            <a:endParaRPr lang="en-US"/>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8896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34813" y="1756130"/>
            <a:ext cx="8562580"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C31E7D-553B-4A63-B55C-5E3E0060F579}"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7BC91-2F19-465E-A11F-5B8711968C2B}" type="slidenum">
              <a:rPr lang="en-US" smtClean="0"/>
              <a:t>‹#›</a:t>
            </a:fld>
            <a:endParaRPr lang="en-US"/>
          </a:p>
        </p:txBody>
      </p:sp>
      <p:cxnSp>
        <p:nvCxnSpPr>
          <p:cNvPr id="8" name="Straight Connector 7"/>
          <p:cNvCxnSpPr/>
          <p:nvPr/>
        </p:nvCxnSpPr>
        <p:spPr>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91552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889"/>
            <a:ext cx="952015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534695" y="2010878"/>
            <a:ext cx="4608576" cy="3438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4793" y="2017343"/>
            <a:ext cx="4604130"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C31E7D-553B-4A63-B55C-5E3E0060F579}" type="datetimeFigureOut">
              <a:rPr lang="en-US" smtClean="0"/>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7BC91-2F19-465E-A11F-5B8711968C2B}" type="slidenum">
              <a:rPr lang="en-US" smtClean="0"/>
              <a:t>‹#›</a:t>
            </a:fld>
            <a:endParaRPr lang="en-US"/>
          </a:p>
        </p:txBody>
      </p:sp>
      <p:cxnSp>
        <p:nvCxnSpPr>
          <p:cNvPr id="9" name="Straight Connector 8"/>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34870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163"/>
            <a:ext cx="9520157"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34695" y="2019549"/>
            <a:ext cx="4608576"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34695" y="2824269"/>
            <a:ext cx="460857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4791" y="2023003"/>
            <a:ext cx="4608576"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4792" y="2821491"/>
            <a:ext cx="4608576"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C31E7D-553B-4A63-B55C-5E3E0060F579}" type="datetimeFigureOut">
              <a:rPr lang="en-US" smtClean="0"/>
              <a:t>5/6/2020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97BC91-2F19-465E-A11F-5B8711968C2B}" type="slidenum">
              <a:rPr lang="en-US" smtClean="0"/>
              <a:t>‹#›</a:t>
            </a:fld>
            <a:endParaRPr lang="en-US"/>
          </a:p>
        </p:txBody>
      </p:sp>
      <p:cxnSp>
        <p:nvCxnSpPr>
          <p:cNvPr id="11" name="Straight Connector 10"/>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29052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C31E7D-553B-4A63-B55C-5E3E0060F579}" type="datetimeFigureOut">
              <a:rPr lang="en-US" smtClean="0"/>
              <a:t>5/6/2020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97BC91-2F19-465E-A11F-5B8711968C2B}" type="slidenum">
              <a:rPr lang="en-US" smtClean="0"/>
              <a:t>‹#›</a:t>
            </a:fld>
            <a:endParaRPr lang="en-US"/>
          </a:p>
        </p:txBody>
      </p:sp>
      <p:cxnSp>
        <p:nvCxnSpPr>
          <p:cNvPr id="7" name="Straight Connector 6"/>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58635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C31E7D-553B-4A63-B55C-5E3E0060F579}" type="datetimeFigureOut">
              <a:rPr lang="en-US" smtClean="0"/>
              <a:t>5/6/2020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97BC91-2F19-465E-A11F-5B8711968C2B}" type="slidenum">
              <a:rPr lang="en-US" smtClean="0"/>
              <a:t>‹#›</a:t>
            </a:fld>
            <a:endParaRPr lang="en-US"/>
          </a:p>
        </p:txBody>
      </p:sp>
    </p:spTree>
    <p:extLst>
      <p:ext uri="{BB962C8B-B14F-4D97-AF65-F5344CB8AC3E}">
        <p14:creationId xmlns:p14="http://schemas.microsoft.com/office/powerpoint/2010/main" val="473214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34642" y="798973"/>
            <a:ext cx="3183128"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C31E7D-553B-4A63-B55C-5E3E0060F579}" type="datetimeFigureOut">
              <a:rPr lang="en-US" smtClean="0"/>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7BC91-2F19-465E-A11F-5B8711968C2B}" type="slidenum">
              <a:rPr lang="en-US" smtClean="0"/>
              <a:t>‹#›</a:t>
            </a:fld>
            <a:endParaRPr lang="en-US"/>
          </a:p>
        </p:txBody>
      </p:sp>
      <p:cxnSp>
        <p:nvCxnSpPr>
          <p:cNvPr id="9" name="Straight Connector 8"/>
          <p:cNvCxnSpPr/>
          <p:nvPr/>
        </p:nvCxnSpPr>
        <p:spPr>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57689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35694" y="1129513"/>
            <a:ext cx="5447840"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534695" y="5469856"/>
            <a:ext cx="5440038" cy="320123"/>
          </a:xfrm>
        </p:spPr>
        <p:txBody>
          <a:bodyPr/>
          <a:lstStyle>
            <a:lvl1pPr algn="l">
              <a:defRPr/>
            </a:lvl1pPr>
          </a:lstStyle>
          <a:p>
            <a:fld id="{CBC31E7D-553B-4A63-B55C-5E3E0060F579}" type="datetimeFigureOut">
              <a:rPr lang="en-US" smtClean="0"/>
              <a:t>5/6/2020</a:t>
            </a:fld>
            <a:endParaRPr lang="en-US"/>
          </a:p>
        </p:txBody>
      </p:sp>
      <p:sp>
        <p:nvSpPr>
          <p:cNvPr id="6" name="Footer Placeholder 5"/>
          <p:cNvSpPr>
            <a:spLocks noGrp="1"/>
          </p:cNvSpPr>
          <p:nvPr>
            <p:ph type="ftr" sz="quarter" idx="11"/>
          </p:nvPr>
        </p:nvSpPr>
        <p:spPr>
          <a:xfrm>
            <a:off x="1534910" y="318640"/>
            <a:ext cx="5453475" cy="320931"/>
          </a:xfrm>
        </p:spPr>
        <p:txBody>
          <a:bodyPr/>
          <a:lstStyle/>
          <a:p>
            <a:endParaRPr lang="en-US"/>
          </a:p>
        </p:txBody>
      </p:sp>
      <p:sp>
        <p:nvSpPr>
          <p:cNvPr id="7" name="Slide Number Placeholder 6"/>
          <p:cNvSpPr>
            <a:spLocks noGrp="1"/>
          </p:cNvSpPr>
          <p:nvPr>
            <p:ph type="sldNum" sz="quarter" idx="12"/>
          </p:nvPr>
        </p:nvSpPr>
        <p:spPr/>
        <p:txBody>
          <a:bodyPr/>
          <a:lstStyle/>
          <a:p>
            <a:fld id="{5697BC91-2F19-465E-A11F-5B8711968C2B}" type="slidenum">
              <a:rPr lang="en-US" smtClean="0"/>
              <a:t>‹#›</a:t>
            </a:fld>
            <a:endParaRPr lang="en-US"/>
          </a:p>
        </p:txBody>
      </p:sp>
      <p:cxnSp>
        <p:nvCxnSpPr>
          <p:cNvPr id="14" name="Straight Connector 13"/>
          <p:cNvCxnSpPr/>
          <p:nvPr/>
        </p:nvCxnSpPr>
        <p:spPr>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5804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ectangle 8"/>
          <p:cNvSpPr/>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srcRect t="2769" b="-2769"/>
          <a:stretch/>
        </p:blipFill>
        <p:spPr>
          <a:xfrm>
            <a:off x="0" y="6135624"/>
            <a:ext cx="12192000" cy="742950"/>
          </a:xfrm>
          <a:prstGeom prst="rect">
            <a:avLst/>
          </a:prstGeom>
        </p:spPr>
      </p:pic>
      <p:sp>
        <p:nvSpPr>
          <p:cNvPr id="2" name="Title Placeholder 1"/>
          <p:cNvSpPr>
            <a:spLocks noGrp="1"/>
          </p:cNvSpPr>
          <p:nvPr>
            <p:ph type="title"/>
          </p:nvPr>
        </p:nvSpPr>
        <p:spPr>
          <a:xfrm>
            <a:off x="1534696" y="804519"/>
            <a:ext cx="9520158" cy="104923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534696" y="2015732"/>
            <a:ext cx="9520158"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BC31E7D-553B-4A63-B55C-5E3E0060F579}" type="datetimeFigureOut">
              <a:rPr lang="en-US" smtClean="0"/>
              <a:t>5/6/2020</a:t>
            </a:fld>
            <a:endParaRPr lang="en-US"/>
          </a:p>
        </p:txBody>
      </p:sp>
      <p:sp>
        <p:nvSpPr>
          <p:cNvPr id="5" name="Footer Placeholder 4"/>
          <p:cNvSpPr>
            <a:spLocks noGrp="1"/>
          </p:cNvSpPr>
          <p:nvPr>
            <p:ph type="ftr" sz="quarter" idx="3"/>
          </p:nvPr>
        </p:nvSpPr>
        <p:spPr>
          <a:xfrm>
            <a:off x="1534695" y="329307"/>
            <a:ext cx="5855719"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697BC91-2F19-465E-A11F-5B8711968C2B}" type="slidenum">
              <a:rPr lang="en-US" smtClean="0"/>
              <a:t>‹#›</a:t>
            </a:fld>
            <a:endParaRPr lang="en-US"/>
          </a:p>
        </p:txBody>
      </p:sp>
      <p:cxnSp>
        <p:nvCxnSpPr>
          <p:cNvPr id="12" name="Straight Connector 11"/>
          <p:cNvCxnSpPr/>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4276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jp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9.gif"/><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10.gif"/><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58A4B56A-28BF-494A-B9A0-7212483E8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1">
            <a:extLst>
              <a:ext uri="{FF2B5EF4-FFF2-40B4-BE49-F238E27FC236}">
                <a16:creationId xmlns:a16="http://schemas.microsoft.com/office/drawing/2014/main" id="{6A5EE248-87D5-4C83-A97D-C1754B546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5AB110E6-0330-4CA3-9930-4125267DF2CF}"/>
              </a:ext>
            </a:extLst>
          </p:cNvPr>
          <p:cNvSpPr>
            <a:spLocks noGrp="1"/>
          </p:cNvSpPr>
          <p:nvPr>
            <p:ph type="ctrTitle"/>
          </p:nvPr>
        </p:nvSpPr>
        <p:spPr>
          <a:xfrm>
            <a:off x="1541822" y="962902"/>
            <a:ext cx="4087178" cy="2380828"/>
          </a:xfrm>
        </p:spPr>
        <p:txBody>
          <a:bodyPr>
            <a:normAutofit/>
          </a:bodyPr>
          <a:lstStyle/>
          <a:p>
            <a:r>
              <a:rPr lang="en-US" sz="4800"/>
              <a:t>Scheduling Project</a:t>
            </a:r>
            <a:br>
              <a:rPr lang="en-US" sz="4800"/>
            </a:br>
            <a:r>
              <a:rPr lang="en-US" sz="4800"/>
              <a:t>Group 13</a:t>
            </a:r>
          </a:p>
        </p:txBody>
      </p:sp>
      <p:sp>
        <p:nvSpPr>
          <p:cNvPr id="3" name="Subtitle 2">
            <a:extLst>
              <a:ext uri="{FF2B5EF4-FFF2-40B4-BE49-F238E27FC236}">
                <a16:creationId xmlns:a16="http://schemas.microsoft.com/office/drawing/2014/main" id="{3D689542-6A54-46C9-A2EA-1FB818169CFE}"/>
              </a:ext>
            </a:extLst>
          </p:cNvPr>
          <p:cNvSpPr>
            <a:spLocks noGrp="1"/>
          </p:cNvSpPr>
          <p:nvPr>
            <p:ph type="subTitle" idx="1"/>
          </p:nvPr>
        </p:nvSpPr>
        <p:spPr>
          <a:xfrm>
            <a:off x="1375829" y="3531204"/>
            <a:ext cx="4248267" cy="2208414"/>
          </a:xfrm>
        </p:spPr>
        <p:txBody>
          <a:bodyPr>
            <a:normAutofit fontScale="92500" lnSpcReduction="10000"/>
          </a:bodyPr>
          <a:lstStyle/>
          <a:p>
            <a:pPr>
              <a:lnSpc>
                <a:spcPct val="110000"/>
              </a:lnSpc>
            </a:pPr>
            <a:r>
              <a:rPr lang="en-US" sz="2100" dirty="0"/>
              <a:t>Team Members:</a:t>
            </a:r>
          </a:p>
          <a:p>
            <a:pPr marL="342900" indent="-342900">
              <a:lnSpc>
                <a:spcPct val="110000"/>
              </a:lnSpc>
              <a:buFont typeface="Arial" panose="020B0604020202020204" pitchFamily="34" charset="0"/>
              <a:buChar char="•"/>
            </a:pPr>
            <a:r>
              <a:rPr lang="en-US" sz="2100" dirty="0"/>
              <a:t>Anisha </a:t>
            </a:r>
          </a:p>
          <a:p>
            <a:pPr marL="342900" indent="-342900">
              <a:lnSpc>
                <a:spcPct val="110000"/>
              </a:lnSpc>
              <a:buFont typeface="Arial" panose="020B0604020202020204" pitchFamily="34" charset="0"/>
              <a:buChar char="•"/>
            </a:pPr>
            <a:r>
              <a:rPr lang="en-US" sz="2100" dirty="0"/>
              <a:t>Daniel</a:t>
            </a:r>
          </a:p>
          <a:p>
            <a:pPr marL="342900" indent="-342900">
              <a:lnSpc>
                <a:spcPct val="110000"/>
              </a:lnSpc>
              <a:buFont typeface="Arial" panose="020B0604020202020204" pitchFamily="34" charset="0"/>
              <a:buChar char="•"/>
            </a:pPr>
            <a:r>
              <a:rPr lang="en-US" sz="2100" dirty="0"/>
              <a:t>Nawaf</a:t>
            </a:r>
          </a:p>
          <a:p>
            <a:pPr marL="342900" indent="-342900">
              <a:lnSpc>
                <a:spcPct val="110000"/>
              </a:lnSpc>
              <a:buFont typeface="Arial" panose="020B0604020202020204" pitchFamily="34" charset="0"/>
              <a:buChar char="•"/>
            </a:pPr>
            <a:r>
              <a:rPr lang="en-US" sz="2100" dirty="0"/>
              <a:t>Stanley</a:t>
            </a:r>
          </a:p>
          <a:p>
            <a:pPr>
              <a:lnSpc>
                <a:spcPct val="110000"/>
              </a:lnSpc>
            </a:pPr>
            <a:endParaRPr lang="en-US" sz="1000" dirty="0"/>
          </a:p>
        </p:txBody>
      </p:sp>
      <p:cxnSp>
        <p:nvCxnSpPr>
          <p:cNvPr id="22" name="Straight Connector 13">
            <a:extLst>
              <a:ext uri="{FF2B5EF4-FFF2-40B4-BE49-F238E27FC236}">
                <a16:creationId xmlns:a16="http://schemas.microsoft.com/office/drawing/2014/main" id="{5D73BF24-D1F3-4181-8C60-4EA9D4CED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75829"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pic>
        <p:nvPicPr>
          <p:cNvPr id="7" name="Graphic 6" descr="Schedule Event Action">
            <a:extLst>
              <a:ext uri="{FF2B5EF4-FFF2-40B4-BE49-F238E27FC236}">
                <a16:creationId xmlns:a16="http://schemas.microsoft.com/office/drawing/2014/main" id="{2C024F57-6F24-4670-BF6C-C162A5A40E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44251" y="805583"/>
            <a:ext cx="4660762" cy="4660762"/>
          </a:xfrm>
          <a:prstGeom prst="rect">
            <a:avLst/>
          </a:prstGeom>
        </p:spPr>
      </p:pic>
      <p:pic>
        <p:nvPicPr>
          <p:cNvPr id="23" name="Picture 15">
            <a:extLst>
              <a:ext uri="{FF2B5EF4-FFF2-40B4-BE49-F238E27FC236}">
                <a16:creationId xmlns:a16="http://schemas.microsoft.com/office/drawing/2014/main" id="{1A52E10F-3348-4997-8FD3-E6389D5621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srcRect t="2769" b="-2769"/>
          <a:stretch/>
        </p:blipFill>
        <p:spPr>
          <a:xfrm>
            <a:off x="0" y="6135624"/>
            <a:ext cx="12192000" cy="742950"/>
          </a:xfrm>
          <a:prstGeom prst="rect">
            <a:avLst/>
          </a:prstGeom>
        </p:spPr>
      </p:pic>
      <p:cxnSp>
        <p:nvCxnSpPr>
          <p:cNvPr id="24" name="Straight Connector 17">
            <a:extLst>
              <a:ext uri="{FF2B5EF4-FFF2-40B4-BE49-F238E27FC236}">
                <a16:creationId xmlns:a16="http://schemas.microsoft.com/office/drawing/2014/main" id="{BD381074-0101-41BB-98A9-EE3DC457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BCBDC2C0-2ED4-4751-B4DF-377EEB8B962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37206693"/>
      </p:ext>
    </p:extLst>
  </p:cSld>
  <p:clrMapOvr>
    <a:masterClrMapping/>
  </p:clrMapOvr>
  <mc:AlternateContent xmlns:mc="http://schemas.openxmlformats.org/markup-compatibility/2006" xmlns:p14="http://schemas.microsoft.com/office/powerpoint/2010/main">
    <mc:Choice Requires="p14">
      <p:transition spd="slow" p14:dur="2000" advTm="12564"/>
    </mc:Choice>
    <mc:Fallback xmlns="">
      <p:transition spd="slow" advTm="12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29128-E653-46C9-B172-B4419603FB85}"/>
              </a:ext>
            </a:extLst>
          </p:cNvPr>
          <p:cNvSpPr>
            <a:spLocks noGrp="1"/>
          </p:cNvSpPr>
          <p:nvPr>
            <p:ph type="title"/>
          </p:nvPr>
        </p:nvSpPr>
        <p:spPr/>
        <p:txBody>
          <a:bodyPr/>
          <a:lstStyle/>
          <a:p>
            <a:r>
              <a:rPr lang="en-US" dirty="0"/>
              <a:t>Algorithms </a:t>
            </a:r>
            <a:r>
              <a:rPr lang="en-US" dirty="0">
                <a:latin typeface="Abadi" panose="020B0604020202020204" pitchFamily="34" charset="0"/>
              </a:rPr>
              <a:t>&amp;</a:t>
            </a:r>
            <a:r>
              <a:rPr lang="en-US" dirty="0"/>
              <a:t> techniques</a:t>
            </a:r>
          </a:p>
        </p:txBody>
      </p:sp>
      <p:sp>
        <p:nvSpPr>
          <p:cNvPr id="3" name="Content Placeholder 2">
            <a:extLst>
              <a:ext uri="{FF2B5EF4-FFF2-40B4-BE49-F238E27FC236}">
                <a16:creationId xmlns:a16="http://schemas.microsoft.com/office/drawing/2014/main" id="{D396A4FA-EA52-47A7-9DCF-F4083DF81C4E}"/>
              </a:ext>
            </a:extLst>
          </p:cNvPr>
          <p:cNvSpPr>
            <a:spLocks noGrp="1"/>
          </p:cNvSpPr>
          <p:nvPr>
            <p:ph idx="1"/>
          </p:nvPr>
        </p:nvSpPr>
        <p:spPr/>
        <p:txBody>
          <a:bodyPr>
            <a:normAutofit fontScale="92500" lnSpcReduction="20000"/>
          </a:bodyPr>
          <a:lstStyle/>
          <a:p>
            <a:r>
              <a:rPr lang="en-US" sz="2400" dirty="0"/>
              <a:t>Simulated Annealing</a:t>
            </a:r>
          </a:p>
          <a:p>
            <a:pPr lvl="1"/>
            <a:r>
              <a:rPr lang="en-US" sz="2100" dirty="0"/>
              <a:t>method for solving unconstrained and bound-constrained optimization problems.</a:t>
            </a:r>
          </a:p>
          <a:p>
            <a:pPr lvl="1"/>
            <a:r>
              <a:rPr lang="en-US" sz="2100" dirty="0"/>
              <a:t>Generating schedules at a high temperature to reach the most optimized version of the schedule within the pre-determined constraints.</a:t>
            </a:r>
          </a:p>
          <a:p>
            <a:r>
              <a:rPr lang="en-US" sz="2400" dirty="0"/>
              <a:t>Genetic Scheduling</a:t>
            </a:r>
          </a:p>
          <a:p>
            <a:pPr lvl="1"/>
            <a:r>
              <a:rPr lang="en-US" sz="1900" dirty="0"/>
              <a:t>reflects the process of natural selection where the fittest individuals are selected for reproduction in order to produce offspring of the next generation.</a:t>
            </a:r>
          </a:p>
          <a:p>
            <a:pPr lvl="1"/>
            <a:r>
              <a:rPr lang="en-US" sz="1900" dirty="0"/>
              <a:t>The fittest individuals, in this case, are the instructors that are fittest to the (x) course at (x) time.</a:t>
            </a:r>
          </a:p>
          <a:p>
            <a:endParaRPr lang="en-US" dirty="0"/>
          </a:p>
        </p:txBody>
      </p:sp>
      <p:pic>
        <p:nvPicPr>
          <p:cNvPr id="8" name="Audio 7">
            <a:hlinkClick r:id="" action="ppaction://media"/>
            <a:extLst>
              <a:ext uri="{FF2B5EF4-FFF2-40B4-BE49-F238E27FC236}">
                <a16:creationId xmlns:a16="http://schemas.microsoft.com/office/drawing/2014/main" id="{C86D216F-098A-4D3A-BE09-4CFA2AB782C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40887" y="6106887"/>
            <a:ext cx="598714" cy="598714"/>
          </a:xfrm>
          <a:prstGeom prst="rect">
            <a:avLst/>
          </a:prstGeom>
        </p:spPr>
      </p:pic>
    </p:spTree>
    <p:extLst>
      <p:ext uri="{BB962C8B-B14F-4D97-AF65-F5344CB8AC3E}">
        <p14:creationId xmlns:p14="http://schemas.microsoft.com/office/powerpoint/2010/main" val="183208744"/>
      </p:ext>
    </p:extLst>
  </p:cSld>
  <p:clrMapOvr>
    <a:masterClrMapping/>
  </p:clrMapOvr>
  <mc:AlternateContent xmlns:mc="http://schemas.openxmlformats.org/markup-compatibility/2006" xmlns:p14="http://schemas.microsoft.com/office/powerpoint/2010/main">
    <mc:Choice Requires="p14">
      <p:transition spd="slow" p14:dur="2000" advTm="31236"/>
    </mc:Choice>
    <mc:Fallback xmlns="">
      <p:transition spd="slow" advTm="31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98171"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29BB7C-11DE-407E-A7D5-73AA98FCD80B}"/>
              </a:ext>
            </a:extLst>
          </p:cNvPr>
          <p:cNvPicPr>
            <a:picLocks noChangeAspect="1"/>
          </p:cNvPicPr>
          <p:nvPr/>
        </p:nvPicPr>
        <p:blipFill>
          <a:blip r:embed="rId2"/>
          <a:stretch>
            <a:fillRect/>
          </a:stretch>
        </p:blipFill>
        <p:spPr>
          <a:xfrm>
            <a:off x="0" y="0"/>
            <a:ext cx="12192000" cy="6869430"/>
          </a:xfrm>
          <a:prstGeom prst="rect">
            <a:avLst/>
          </a:prstGeom>
        </p:spPr>
      </p:pic>
    </p:spTree>
    <p:extLst>
      <p:ext uri="{BB962C8B-B14F-4D97-AF65-F5344CB8AC3E}">
        <p14:creationId xmlns:p14="http://schemas.microsoft.com/office/powerpoint/2010/main" val="1811807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478E5B-9331-4A0F-987B-D90DFA62E1D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25037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0999B-224F-4C61-916D-D22075F8CFA8}"/>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CECD6992-179D-4F4C-B935-5C14FC1F2917}"/>
              </a:ext>
            </a:extLst>
          </p:cNvPr>
          <p:cNvSpPr>
            <a:spLocks noGrp="1"/>
          </p:cNvSpPr>
          <p:nvPr>
            <p:ph idx="1"/>
          </p:nvPr>
        </p:nvSpPr>
        <p:spPr/>
        <p:txBody>
          <a:bodyPr/>
          <a:lstStyle/>
          <a:p>
            <a:r>
              <a:rPr lang="en-US" dirty="0"/>
              <a:t>System – Tracking the professor and student’s availability along with classrooms within UMKC SCE database </a:t>
            </a:r>
          </a:p>
          <a:p>
            <a:r>
              <a:rPr lang="en-US" dirty="0"/>
              <a:t>User – Professors and students will login to the scheduling system, type of user will be specified </a:t>
            </a:r>
          </a:p>
          <a:p>
            <a:r>
              <a:rPr lang="en-US" dirty="0"/>
              <a:t>Site- the front-end website (main page) using web mail</a:t>
            </a:r>
          </a:p>
          <a:p>
            <a:r>
              <a:rPr lang="en-US" dirty="0"/>
              <a:t>Username/Password- unique identifiers that authenticate and validates a user </a:t>
            </a:r>
          </a:p>
          <a:p>
            <a:pPr marL="0" indent="0">
              <a:buNone/>
            </a:pPr>
            <a:endParaRPr lang="en-US" dirty="0"/>
          </a:p>
          <a:p>
            <a:pPr marL="0" indent="0">
              <a:buNone/>
            </a:pPr>
            <a:endParaRPr lang="en-US" dirty="0"/>
          </a:p>
        </p:txBody>
      </p:sp>
      <p:pic>
        <p:nvPicPr>
          <p:cNvPr id="9" name="Audio 8">
            <a:hlinkClick r:id="" action="ppaction://media"/>
            <a:extLst>
              <a:ext uri="{FF2B5EF4-FFF2-40B4-BE49-F238E27FC236}">
                <a16:creationId xmlns:a16="http://schemas.microsoft.com/office/drawing/2014/main" id="{A463C93B-2923-45CB-B015-50502EF7FF1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59547" y="6125547"/>
            <a:ext cx="580053" cy="580053"/>
          </a:xfrm>
          <a:prstGeom prst="rect">
            <a:avLst/>
          </a:prstGeom>
        </p:spPr>
      </p:pic>
    </p:spTree>
    <p:extLst>
      <p:ext uri="{BB962C8B-B14F-4D97-AF65-F5344CB8AC3E}">
        <p14:creationId xmlns:p14="http://schemas.microsoft.com/office/powerpoint/2010/main" val="965467007"/>
      </p:ext>
    </p:extLst>
  </p:cSld>
  <p:clrMapOvr>
    <a:masterClrMapping/>
  </p:clrMapOvr>
  <mc:AlternateContent xmlns:mc="http://schemas.openxmlformats.org/markup-compatibility/2006" xmlns:p14="http://schemas.microsoft.com/office/powerpoint/2010/main">
    <mc:Choice Requires="p14">
      <p:transition spd="slow" p14:dur="2000" advTm="32057"/>
    </mc:Choice>
    <mc:Fallback xmlns="">
      <p:transition spd="slow" advTm="32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81C9-C459-4F77-96E1-AF17A2A8A6B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94CE4B17-D86C-48A8-943C-AD161A4CF26D}"/>
              </a:ext>
            </a:extLst>
          </p:cNvPr>
          <p:cNvSpPr>
            <a:spLocks noGrp="1"/>
          </p:cNvSpPr>
          <p:nvPr>
            <p:ph idx="1"/>
          </p:nvPr>
        </p:nvSpPr>
        <p:spPr/>
        <p:txBody>
          <a:bodyPr/>
          <a:lstStyle/>
          <a:p>
            <a:r>
              <a:rPr lang="en-US" dirty="0"/>
              <a:t>Login - the act of logging in to a computer, database, or system </a:t>
            </a:r>
          </a:p>
          <a:p>
            <a:r>
              <a:rPr lang="en-US" dirty="0"/>
              <a:t>Authentication - the process or action of verifying the identity of a user  </a:t>
            </a:r>
          </a:p>
          <a:p>
            <a:r>
              <a:rPr lang="en-US" dirty="0"/>
              <a:t>Active Directory (AD) – System that will allow users to authenticate to UMKC network</a:t>
            </a:r>
          </a:p>
          <a:p>
            <a:r>
              <a:rPr lang="en-US" dirty="0"/>
              <a:t>Connection – Link between devices on a network</a:t>
            </a:r>
            <a:br>
              <a:rPr lang="en-US" dirty="0"/>
            </a:br>
            <a:br>
              <a:rPr lang="en-US" dirty="0"/>
            </a:br>
            <a:endParaRPr lang="en-US" dirty="0"/>
          </a:p>
          <a:p>
            <a:endParaRPr lang="en-US" dirty="0"/>
          </a:p>
        </p:txBody>
      </p:sp>
      <p:pic>
        <p:nvPicPr>
          <p:cNvPr id="6" name="Audio 5">
            <a:hlinkClick r:id="" action="ppaction://media"/>
            <a:extLst>
              <a:ext uri="{FF2B5EF4-FFF2-40B4-BE49-F238E27FC236}">
                <a16:creationId xmlns:a16="http://schemas.microsoft.com/office/drawing/2014/main" id="{2BBC6C52-8D42-45D6-BD96-8413267EE48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84903" y="6055567"/>
            <a:ext cx="650034" cy="650034"/>
          </a:xfrm>
          <a:prstGeom prst="rect">
            <a:avLst/>
          </a:prstGeom>
        </p:spPr>
      </p:pic>
    </p:spTree>
    <p:extLst>
      <p:ext uri="{BB962C8B-B14F-4D97-AF65-F5344CB8AC3E}">
        <p14:creationId xmlns:p14="http://schemas.microsoft.com/office/powerpoint/2010/main" val="4279704803"/>
      </p:ext>
    </p:extLst>
  </p:cSld>
  <p:clrMapOvr>
    <a:masterClrMapping/>
  </p:clrMapOvr>
  <mc:AlternateContent xmlns:mc="http://schemas.openxmlformats.org/markup-compatibility/2006" xmlns:p14="http://schemas.microsoft.com/office/powerpoint/2010/main">
    <mc:Choice Requires="p14">
      <p:transition spd="slow" p14:dur="2000" advTm="20859"/>
    </mc:Choice>
    <mc:Fallback xmlns="">
      <p:transition spd="slow" advTm="20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E1F4DBB-EDCB-4A36-BAC5-52F39918F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5752FDBF-2103-408B-86DF-5390B4002D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srcRect t="2769" b="-2769"/>
          <a:stretch/>
        </p:blipFill>
        <p:spPr>
          <a:xfrm>
            <a:off x="0" y="6135624"/>
            <a:ext cx="12192000" cy="742950"/>
          </a:xfrm>
          <a:prstGeom prst="rect">
            <a:avLst/>
          </a:prstGeom>
        </p:spPr>
      </p:pic>
      <p:cxnSp>
        <p:nvCxnSpPr>
          <p:cNvPr id="14" name="Straight Connector 13">
            <a:extLst>
              <a:ext uri="{FF2B5EF4-FFF2-40B4-BE49-F238E27FC236}">
                <a16:creationId xmlns:a16="http://schemas.microsoft.com/office/drawing/2014/main" id="{2BFCFFBB-E11F-4217-B830-5A44E40B50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F83C12D-BC4E-439F-9A67-2A67EFC921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85AFCEE3-D2A1-48D1-9E8A-936940FFF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C089E7C-1B6A-4E35-8E79-178D1DFBD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985F6C0D-837C-4B2E-A1C6-E4A5768727DE}"/>
              </a:ext>
            </a:extLst>
          </p:cNvPr>
          <p:cNvSpPr>
            <a:spLocks noGrp="1"/>
          </p:cNvSpPr>
          <p:nvPr>
            <p:ph type="title"/>
          </p:nvPr>
        </p:nvSpPr>
        <p:spPr>
          <a:xfrm>
            <a:off x="871924" y="812506"/>
            <a:ext cx="2626925" cy="1369830"/>
          </a:xfrm>
        </p:spPr>
        <p:txBody>
          <a:bodyPr vert="horz" lIns="91440" tIns="45720" rIns="91440" bIns="45720" rtlCol="0" anchor="b">
            <a:normAutofit fontScale="90000"/>
          </a:bodyPr>
          <a:lstStyle/>
          <a:p>
            <a:r>
              <a:rPr lang="en-US" dirty="0"/>
              <a:t>Design-Collapsible Tables</a:t>
            </a:r>
          </a:p>
        </p:txBody>
      </p:sp>
      <p:cxnSp>
        <p:nvCxnSpPr>
          <p:cNvPr id="22" name="Straight Connector 21">
            <a:extLst>
              <a:ext uri="{FF2B5EF4-FFF2-40B4-BE49-F238E27FC236}">
                <a16:creationId xmlns:a16="http://schemas.microsoft.com/office/drawing/2014/main" id="{37E460A6-2F05-49F9-838D-51CEE984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9679" y="812506"/>
            <a:ext cx="0" cy="381520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grpSp>
        <p:nvGrpSpPr>
          <p:cNvPr id="24" name="Group 23">
            <a:extLst>
              <a:ext uri="{FF2B5EF4-FFF2-40B4-BE49-F238E27FC236}">
                <a16:creationId xmlns:a16="http://schemas.microsoft.com/office/drawing/2014/main" id="{A3D2F692-BDB6-4147-B4AF-2134D860DE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25" name="Rectangle 24">
              <a:extLst>
                <a:ext uri="{FF2B5EF4-FFF2-40B4-BE49-F238E27FC236}">
                  <a16:creationId xmlns:a16="http://schemas.microsoft.com/office/drawing/2014/main" id="{3FE4FB6F-2DAA-4234-907E-D7460C6D2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CBDF709-9CE2-402A-8E85-F76F9B62E6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Content Placeholder 4" descr="A screenshot of a cell phone&#10;&#10;Description automatically generated">
            <a:extLst>
              <a:ext uri="{FF2B5EF4-FFF2-40B4-BE49-F238E27FC236}">
                <a16:creationId xmlns:a16="http://schemas.microsoft.com/office/drawing/2014/main" id="{3E5F94E8-D3C2-4775-895A-54D100F6BAC9}"/>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618374" y="1326268"/>
            <a:ext cx="6282919" cy="3446326"/>
          </a:xfrm>
          <a:prstGeom prst="rect">
            <a:avLst/>
          </a:prstGeom>
        </p:spPr>
      </p:pic>
      <p:pic>
        <p:nvPicPr>
          <p:cNvPr id="28" name="Picture 27">
            <a:extLst>
              <a:ext uri="{FF2B5EF4-FFF2-40B4-BE49-F238E27FC236}">
                <a16:creationId xmlns:a16="http://schemas.microsoft.com/office/drawing/2014/main" id="{5A53D386-84FF-410A-AF2C-5C84D3DBE6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srcRect t="2769" b="-2769"/>
          <a:stretch/>
        </p:blipFill>
        <p:spPr>
          <a:xfrm>
            <a:off x="0" y="6135624"/>
            <a:ext cx="12192000" cy="742950"/>
          </a:xfrm>
          <a:prstGeom prst="rect">
            <a:avLst/>
          </a:prstGeom>
        </p:spPr>
      </p:pic>
      <p:cxnSp>
        <p:nvCxnSpPr>
          <p:cNvPr id="30" name="Straight Connector 29">
            <a:extLst>
              <a:ext uri="{FF2B5EF4-FFF2-40B4-BE49-F238E27FC236}">
                <a16:creationId xmlns:a16="http://schemas.microsoft.com/office/drawing/2014/main" id="{36ACC01C-8FC6-4BF0-BDF5-DB23A91246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Audio 10">
            <a:hlinkClick r:id="" action="ppaction://media"/>
            <a:extLst>
              <a:ext uri="{FF2B5EF4-FFF2-40B4-BE49-F238E27FC236}">
                <a16:creationId xmlns:a16="http://schemas.microsoft.com/office/drawing/2014/main" id="{6EFEA5B1-A40F-4938-B66F-6ED078A8413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52882063"/>
      </p:ext>
    </p:extLst>
  </p:cSld>
  <p:clrMapOvr>
    <a:masterClrMapping/>
  </p:clrMapOvr>
  <mc:AlternateContent xmlns:mc="http://schemas.openxmlformats.org/markup-compatibility/2006" xmlns:p14="http://schemas.microsoft.com/office/powerpoint/2010/main">
    <mc:Choice Requires="p14">
      <p:transition spd="slow" p14:dur="2000" advTm="29717"/>
    </mc:Choice>
    <mc:Fallback xmlns="">
      <p:transition spd="slow" advTm="29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56CED6-ACD4-43B1-BE53-1B579E8C6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5B451061-F85B-40DB-92DA-1FD61C70C3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srcRect t="2769" b="-2769"/>
          <a:stretch/>
        </p:blipFill>
        <p:spPr>
          <a:xfrm>
            <a:off x="0" y="6135624"/>
            <a:ext cx="12192000" cy="742950"/>
          </a:xfrm>
          <a:prstGeom prst="rect">
            <a:avLst/>
          </a:prstGeom>
        </p:spPr>
      </p:pic>
      <p:cxnSp>
        <p:nvCxnSpPr>
          <p:cNvPr id="14" name="Straight Connector 13">
            <a:extLst>
              <a:ext uri="{FF2B5EF4-FFF2-40B4-BE49-F238E27FC236}">
                <a16:creationId xmlns:a16="http://schemas.microsoft.com/office/drawing/2014/main" id="{D1F836F1-51D4-4090-8E0D-97877F036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DE33292-50BA-4AED-A315-7A6ADB4B10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FE93A4E5-9844-4C94-BE97-92EDCA2EB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52113E9-B822-4FC0-9815-D9FD422C4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E1D7A4EC-FC7A-4629-8839-5BE3EA46A309}"/>
              </a:ext>
            </a:extLst>
          </p:cNvPr>
          <p:cNvSpPr>
            <a:spLocks noGrp="1"/>
          </p:cNvSpPr>
          <p:nvPr>
            <p:ph type="title"/>
          </p:nvPr>
        </p:nvSpPr>
        <p:spPr>
          <a:xfrm>
            <a:off x="652496" y="807259"/>
            <a:ext cx="2823919" cy="1436775"/>
          </a:xfrm>
        </p:spPr>
        <p:txBody>
          <a:bodyPr vert="horz" lIns="91440" tIns="45720" rIns="91440" bIns="0" rtlCol="0" anchor="b">
            <a:normAutofit/>
          </a:bodyPr>
          <a:lstStyle/>
          <a:p>
            <a:r>
              <a:rPr lang="en-US" sz="2900" dirty="0"/>
              <a:t>Design-CRUD Functions</a:t>
            </a:r>
          </a:p>
        </p:txBody>
      </p:sp>
      <p:cxnSp>
        <p:nvCxnSpPr>
          <p:cNvPr id="22" name="Straight Connector 21">
            <a:extLst>
              <a:ext uri="{FF2B5EF4-FFF2-40B4-BE49-F238E27FC236}">
                <a16:creationId xmlns:a16="http://schemas.microsoft.com/office/drawing/2014/main" id="{54CC25F9-2E48-48AB-8BC0-F5F264549F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0988" y="807259"/>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grpSp>
        <p:nvGrpSpPr>
          <p:cNvPr id="24" name="Group 23">
            <a:extLst>
              <a:ext uri="{FF2B5EF4-FFF2-40B4-BE49-F238E27FC236}">
                <a16:creationId xmlns:a16="http://schemas.microsoft.com/office/drawing/2014/main" id="{28665850-0FEB-436B-AD92-E1873CA4C0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25" name="Rectangle 24">
              <a:extLst>
                <a:ext uri="{FF2B5EF4-FFF2-40B4-BE49-F238E27FC236}">
                  <a16:creationId xmlns:a16="http://schemas.microsoft.com/office/drawing/2014/main" id="{29497226-2365-4B3B-9781-1EA8B98DB1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863181C-F135-428D-88EE-BDA1BF33E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FFBBF4E2-8D2F-43D2-865D-87F0B3ED0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871" y="977099"/>
            <a:ext cx="6621291" cy="4136205"/>
          </a:xfrm>
          <a:prstGeom prst="rect">
            <a:avLst/>
          </a:prstGeom>
          <a:solidFill>
            <a:srgbClr val="FFFFFE"/>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EB033BEB-506E-469A-A08A-1FF9759828D1}"/>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765786" y="1116345"/>
            <a:ext cx="5988094" cy="3866172"/>
          </a:xfrm>
          <a:prstGeom prst="rect">
            <a:avLst/>
          </a:prstGeom>
        </p:spPr>
      </p:pic>
      <p:pic>
        <p:nvPicPr>
          <p:cNvPr id="30" name="Picture 29">
            <a:extLst>
              <a:ext uri="{FF2B5EF4-FFF2-40B4-BE49-F238E27FC236}">
                <a16:creationId xmlns:a16="http://schemas.microsoft.com/office/drawing/2014/main" id="{8EF1841E-483F-48D2-BEE9-419DB846F0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srcRect t="2769" b="-2769"/>
          <a:stretch/>
        </p:blipFill>
        <p:spPr>
          <a:xfrm>
            <a:off x="0" y="6135624"/>
            <a:ext cx="12192000" cy="742950"/>
          </a:xfrm>
          <a:prstGeom prst="rect">
            <a:avLst/>
          </a:prstGeom>
        </p:spPr>
      </p:pic>
      <p:cxnSp>
        <p:nvCxnSpPr>
          <p:cNvPr id="32" name="Straight Connector 31">
            <a:extLst>
              <a:ext uri="{FF2B5EF4-FFF2-40B4-BE49-F238E27FC236}">
                <a16:creationId xmlns:a16="http://schemas.microsoft.com/office/drawing/2014/main" id="{D59C9410-83E0-4382-9205-407BA785C3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9" name="Audio 8">
            <a:hlinkClick r:id="" action="ppaction://media"/>
            <a:extLst>
              <a:ext uri="{FF2B5EF4-FFF2-40B4-BE49-F238E27FC236}">
                <a16:creationId xmlns:a16="http://schemas.microsoft.com/office/drawing/2014/main" id="{9DDEC93E-B787-45EF-8E1F-5E75CF7569E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23758204"/>
      </p:ext>
    </p:extLst>
  </p:cSld>
  <p:clrMapOvr>
    <a:masterClrMapping/>
  </p:clrMapOvr>
  <mc:AlternateContent xmlns:mc="http://schemas.openxmlformats.org/markup-compatibility/2006" xmlns:p14="http://schemas.microsoft.com/office/powerpoint/2010/main">
    <mc:Choice Requires="p14">
      <p:transition spd="slow" p14:dur="2000" advTm="34252"/>
    </mc:Choice>
    <mc:Fallback xmlns="">
      <p:transition spd="slow" advTm="34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48D226DA-E368-46E4-BF0C-D467A1E86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8C705F-3983-4EAC-80DE-6F81BC89B65B}"/>
              </a:ext>
            </a:extLst>
          </p:cNvPr>
          <p:cNvSpPr>
            <a:spLocks noGrp="1"/>
          </p:cNvSpPr>
          <p:nvPr>
            <p:ph type="ctrTitle"/>
          </p:nvPr>
        </p:nvSpPr>
        <p:spPr>
          <a:xfrm>
            <a:off x="1659988" y="938718"/>
            <a:ext cx="9394865" cy="1551566"/>
          </a:xfrm>
        </p:spPr>
        <p:txBody>
          <a:bodyPr>
            <a:normAutofit/>
          </a:bodyPr>
          <a:lstStyle/>
          <a:p>
            <a:r>
              <a:rPr lang="en-US" dirty="0"/>
              <a:t>Introduction</a:t>
            </a:r>
          </a:p>
        </p:txBody>
      </p:sp>
      <p:sp>
        <p:nvSpPr>
          <p:cNvPr id="3" name="Subtitle 2">
            <a:extLst>
              <a:ext uri="{FF2B5EF4-FFF2-40B4-BE49-F238E27FC236}">
                <a16:creationId xmlns:a16="http://schemas.microsoft.com/office/drawing/2014/main" id="{C0E8DF3B-0FB7-4D47-8890-36C5095A79B5}"/>
              </a:ext>
            </a:extLst>
          </p:cNvPr>
          <p:cNvSpPr>
            <a:spLocks noGrp="1"/>
          </p:cNvSpPr>
          <p:nvPr>
            <p:ph type="subTitle" idx="1"/>
          </p:nvPr>
        </p:nvSpPr>
        <p:spPr>
          <a:xfrm>
            <a:off x="1322363" y="2813540"/>
            <a:ext cx="9797141" cy="1954643"/>
          </a:xfrm>
        </p:spPr>
        <p:txBody>
          <a:bodyPr>
            <a:normAutofit fontScale="92500" lnSpcReduction="10000"/>
          </a:bodyPr>
          <a:lstStyle/>
          <a:p>
            <a:pPr>
              <a:lnSpc>
                <a:spcPct val="110000"/>
              </a:lnSpc>
            </a:pPr>
            <a:r>
              <a:rPr lang="en-US" sz="2400" dirty="0"/>
              <a:t>This project is being developed for tracking the class ID, class time, Professor availability and classrooms within SCE department. This system is secure and easy for both students and professors checking their availability time along with the classrooms.</a:t>
            </a:r>
          </a:p>
          <a:p>
            <a:pPr>
              <a:lnSpc>
                <a:spcPct val="110000"/>
              </a:lnSpc>
            </a:pPr>
            <a:endParaRPr lang="en-US" sz="1200" dirty="0"/>
          </a:p>
        </p:txBody>
      </p:sp>
      <p:cxnSp>
        <p:nvCxnSpPr>
          <p:cNvPr id="79" name="Straight Connector 78">
            <a:extLst>
              <a:ext uri="{FF2B5EF4-FFF2-40B4-BE49-F238E27FC236}">
                <a16:creationId xmlns:a16="http://schemas.microsoft.com/office/drawing/2014/main" id="{7105F2EF-F4AA-488F-8E74-484FA00785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4768183"/>
            <a:ext cx="8643010" cy="0"/>
          </a:xfrm>
          <a:prstGeom prst="line">
            <a:avLst/>
          </a:prstGeom>
          <a:ln w="38100"/>
        </p:spPr>
        <p:style>
          <a:lnRef idx="3">
            <a:schemeClr val="accent1"/>
          </a:lnRef>
          <a:fillRef idx="0">
            <a:schemeClr val="accent1"/>
          </a:fillRef>
          <a:effectRef idx="2">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A1EB3638-83BA-4664-ACDE-5CC07BC9CF5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0455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6675"/>
    </mc:Choice>
    <mc:Fallback xmlns="">
      <p:transition spd="slow" advTm="16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DB56CED6-ACD4-43B1-BE53-1B579E8C6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a:extLst>
              <a:ext uri="{FF2B5EF4-FFF2-40B4-BE49-F238E27FC236}">
                <a16:creationId xmlns:a16="http://schemas.microsoft.com/office/drawing/2014/main" id="{5B451061-F85B-40DB-92DA-1FD61C70C3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srcRect t="2769" b="-2769"/>
          <a:stretch/>
        </p:blipFill>
        <p:spPr>
          <a:xfrm>
            <a:off x="0" y="6135624"/>
            <a:ext cx="12192000" cy="742950"/>
          </a:xfrm>
          <a:prstGeom prst="rect">
            <a:avLst/>
          </a:prstGeom>
        </p:spPr>
      </p:pic>
      <p:cxnSp>
        <p:nvCxnSpPr>
          <p:cNvPr id="33" name="Straight Connector 32">
            <a:extLst>
              <a:ext uri="{FF2B5EF4-FFF2-40B4-BE49-F238E27FC236}">
                <a16:creationId xmlns:a16="http://schemas.microsoft.com/office/drawing/2014/main" id="{D1F836F1-51D4-4090-8E0D-97877F036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A01027E-B10F-4212-8A7C-18D3714617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useBgFill="1">
        <p:nvSpPr>
          <p:cNvPr id="37" name="Rectangle 36">
            <a:extLst>
              <a:ext uri="{FF2B5EF4-FFF2-40B4-BE49-F238E27FC236}">
                <a16:creationId xmlns:a16="http://schemas.microsoft.com/office/drawing/2014/main" id="{4568A54B-9065-40B2-8753-8E0288E82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70532-D00B-43F7-8FF7-971ED9BDFE3A}"/>
              </a:ext>
            </a:extLst>
          </p:cNvPr>
          <p:cNvSpPr>
            <a:spLocks noGrp="1"/>
          </p:cNvSpPr>
          <p:nvPr>
            <p:ph type="ctrTitle"/>
          </p:nvPr>
        </p:nvSpPr>
        <p:spPr>
          <a:xfrm>
            <a:off x="1534781" y="804520"/>
            <a:ext cx="4093310" cy="1049235"/>
          </a:xfrm>
        </p:spPr>
        <p:txBody>
          <a:bodyPr vert="horz" lIns="91440" tIns="45720" rIns="91440" bIns="45720" rtlCol="0" anchor="b">
            <a:normAutofit/>
          </a:bodyPr>
          <a:lstStyle/>
          <a:p>
            <a:r>
              <a:rPr lang="en-US" sz="3200" dirty="0"/>
              <a:t>Goals and Objectives</a:t>
            </a:r>
          </a:p>
        </p:txBody>
      </p:sp>
      <p:cxnSp>
        <p:nvCxnSpPr>
          <p:cNvPr id="39" name="Straight Connector 38">
            <a:extLst>
              <a:ext uri="{FF2B5EF4-FFF2-40B4-BE49-F238E27FC236}">
                <a16:creationId xmlns:a16="http://schemas.microsoft.com/office/drawing/2014/main" id="{515F3B72-790F-4B1A-90DE-5EC31C829B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41" name="Rectangle 40">
            <a:extLst>
              <a:ext uri="{FF2B5EF4-FFF2-40B4-BE49-F238E27FC236}">
                <a16:creationId xmlns:a16="http://schemas.microsoft.com/office/drawing/2014/main" id="{A2BED43D-FF5E-4233-9D4F-A509B5603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Subtitle 2">
            <a:extLst>
              <a:ext uri="{FF2B5EF4-FFF2-40B4-BE49-F238E27FC236}">
                <a16:creationId xmlns:a16="http://schemas.microsoft.com/office/drawing/2014/main" id="{6D91CCBD-C7D2-4F65-851B-62D17B05EFA6}"/>
              </a:ext>
            </a:extLst>
          </p:cNvPr>
          <p:cNvSpPr>
            <a:spLocks noGrp="1"/>
          </p:cNvSpPr>
          <p:nvPr>
            <p:ph type="subTitle" idx="1"/>
          </p:nvPr>
        </p:nvSpPr>
        <p:spPr>
          <a:xfrm>
            <a:off x="1534781" y="2138289"/>
            <a:ext cx="4936357" cy="3914128"/>
          </a:xfrm>
        </p:spPr>
        <p:txBody>
          <a:bodyPr vert="horz" lIns="91440" tIns="45720" rIns="91440" bIns="45720" rtlCol="0" anchor="t">
            <a:noAutofit/>
          </a:bodyPr>
          <a:lstStyle/>
          <a:p>
            <a:pPr indent="-228600">
              <a:lnSpc>
                <a:spcPct val="110000"/>
              </a:lnSpc>
              <a:buFont typeface="Arial" panose="020B0604020202020204" pitchFamily="34" charset="0"/>
              <a:buChar char="•"/>
            </a:pPr>
            <a:r>
              <a:rPr lang="en-US" sz="1600" dirty="0"/>
              <a:t>The system should be useful. It should provide information about different class time for students.</a:t>
            </a:r>
          </a:p>
          <a:p>
            <a:pPr indent="-228600">
              <a:lnSpc>
                <a:spcPct val="110000"/>
              </a:lnSpc>
              <a:buFont typeface="Arial" panose="020B0604020202020204" pitchFamily="34" charset="0"/>
              <a:buChar char="•"/>
            </a:pPr>
            <a:r>
              <a:rPr lang="en-US" sz="1600" dirty="0"/>
              <a:t>The device should be convenient and easy to use. It should require no overlapping time schedule within two different professors. </a:t>
            </a:r>
          </a:p>
          <a:p>
            <a:pPr indent="-228600">
              <a:lnSpc>
                <a:spcPct val="110000"/>
              </a:lnSpc>
              <a:buFont typeface="Arial" panose="020B0604020202020204" pitchFamily="34" charset="0"/>
              <a:buChar char="•"/>
            </a:pPr>
            <a:r>
              <a:rPr lang="en-US" sz="1600" dirty="0"/>
              <a:t>The system should offer at least provide option to students to choose two different times for one class. The system should include at two modes: day class time mode and night class.</a:t>
            </a:r>
          </a:p>
        </p:txBody>
      </p:sp>
      <p:pic>
        <p:nvPicPr>
          <p:cNvPr id="26" name="Graphic 25" descr="Bullseye">
            <a:extLst>
              <a:ext uri="{FF2B5EF4-FFF2-40B4-BE49-F238E27FC236}">
                <a16:creationId xmlns:a16="http://schemas.microsoft.com/office/drawing/2014/main" id="{EF86373C-FCD7-4630-8392-83A248ECEB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4251" y="805583"/>
            <a:ext cx="4660762" cy="4660762"/>
          </a:xfrm>
          <a:prstGeom prst="rect">
            <a:avLst/>
          </a:prstGeom>
        </p:spPr>
      </p:pic>
      <p:pic>
        <p:nvPicPr>
          <p:cNvPr id="43" name="Picture 42">
            <a:extLst>
              <a:ext uri="{FF2B5EF4-FFF2-40B4-BE49-F238E27FC236}">
                <a16:creationId xmlns:a16="http://schemas.microsoft.com/office/drawing/2014/main" id="{051D0F8B-A6FE-4009-88A1-49ABE7CEF2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srcRect t="2769" b="-2769"/>
          <a:stretch/>
        </p:blipFill>
        <p:spPr>
          <a:xfrm>
            <a:off x="0" y="6135624"/>
            <a:ext cx="12192000" cy="742950"/>
          </a:xfrm>
          <a:prstGeom prst="rect">
            <a:avLst/>
          </a:prstGeom>
        </p:spPr>
      </p:pic>
      <p:cxnSp>
        <p:nvCxnSpPr>
          <p:cNvPr id="45" name="Straight Connector 44">
            <a:extLst>
              <a:ext uri="{FF2B5EF4-FFF2-40B4-BE49-F238E27FC236}">
                <a16:creationId xmlns:a16="http://schemas.microsoft.com/office/drawing/2014/main" id="{4C5057B3-E936-43A2-9EEE-514EF0434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2FAE80C1-D831-4137-B30B-1CE307C2D80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71487598"/>
      </p:ext>
    </p:extLst>
  </p:cSld>
  <p:clrMapOvr>
    <a:masterClrMapping/>
  </p:clrMapOvr>
  <mc:AlternateContent xmlns:mc="http://schemas.openxmlformats.org/markup-compatibility/2006" xmlns:p14="http://schemas.microsoft.com/office/powerpoint/2010/main">
    <mc:Choice Requires="p14">
      <p:transition spd="slow" p14:dur="2000" advTm="30235"/>
    </mc:Choice>
    <mc:Fallback xmlns="">
      <p:transition spd="slow" advTm="30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5FBD8-613A-40F8-9A0C-995CB82C30B9}"/>
              </a:ext>
            </a:extLst>
          </p:cNvPr>
          <p:cNvSpPr>
            <a:spLocks noGrp="1"/>
          </p:cNvSpPr>
          <p:nvPr>
            <p:ph type="title"/>
          </p:nvPr>
        </p:nvSpPr>
        <p:spPr/>
        <p:txBody>
          <a:bodyPr/>
          <a:lstStyle/>
          <a:p>
            <a:r>
              <a:rPr lang="en-US" dirty="0"/>
              <a:t>Constraints</a:t>
            </a:r>
          </a:p>
        </p:txBody>
      </p:sp>
      <p:sp>
        <p:nvSpPr>
          <p:cNvPr id="3" name="Content Placeholder 2">
            <a:extLst>
              <a:ext uri="{FF2B5EF4-FFF2-40B4-BE49-F238E27FC236}">
                <a16:creationId xmlns:a16="http://schemas.microsoft.com/office/drawing/2014/main" id="{597C9A88-8746-4479-8AF3-F13498F3C53C}"/>
              </a:ext>
            </a:extLst>
          </p:cNvPr>
          <p:cNvSpPr>
            <a:spLocks noGrp="1"/>
          </p:cNvSpPr>
          <p:nvPr>
            <p:ph idx="1"/>
          </p:nvPr>
        </p:nvSpPr>
        <p:spPr/>
        <p:txBody>
          <a:bodyPr/>
          <a:lstStyle/>
          <a:p>
            <a:r>
              <a:rPr lang="en-US" dirty="0"/>
              <a:t>The project must be a web application since UMKC issued computers prevent users from installing programs. The final product must also not rely on third party licensed software. </a:t>
            </a:r>
          </a:p>
          <a:p>
            <a:r>
              <a:rPr lang="en-US" dirty="0"/>
              <a:t>Users do not come from a technical background and will have to be able to interface with software easily.</a:t>
            </a:r>
          </a:p>
          <a:p>
            <a:endParaRPr lang="en-US" dirty="0"/>
          </a:p>
        </p:txBody>
      </p:sp>
      <p:pic>
        <p:nvPicPr>
          <p:cNvPr id="4" name="Audio 3">
            <a:hlinkClick r:id="" action="ppaction://media"/>
            <a:extLst>
              <a:ext uri="{FF2B5EF4-FFF2-40B4-BE49-F238E27FC236}">
                <a16:creationId xmlns:a16="http://schemas.microsoft.com/office/drawing/2014/main" id="{D002BAB7-0426-4E3F-B6EC-DE64FA6086E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3229520"/>
      </p:ext>
    </p:extLst>
  </p:cSld>
  <p:clrMapOvr>
    <a:masterClrMapping/>
  </p:clrMapOvr>
  <mc:AlternateContent xmlns:mc="http://schemas.openxmlformats.org/markup-compatibility/2006" xmlns:p14="http://schemas.microsoft.com/office/powerpoint/2010/main">
    <mc:Choice Requires="p14">
      <p:transition spd="slow" p14:dur="2000" advTm="20988"/>
    </mc:Choice>
    <mc:Fallback xmlns="">
      <p:transition spd="slow" advTm="20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6D13C-FB4D-4AE8-B1FE-3CB3134CB54B}"/>
              </a:ext>
            </a:extLst>
          </p:cNvPr>
          <p:cNvSpPr>
            <a:spLocks noGrp="1"/>
          </p:cNvSpPr>
          <p:nvPr>
            <p:ph type="title"/>
          </p:nvPr>
        </p:nvSpPr>
        <p:spPr/>
        <p:txBody>
          <a:bodyPr/>
          <a:lstStyle/>
          <a:p>
            <a:r>
              <a:rPr lang="en-US" dirty="0"/>
              <a:t>Scope</a:t>
            </a:r>
          </a:p>
        </p:txBody>
      </p:sp>
      <p:sp>
        <p:nvSpPr>
          <p:cNvPr id="3" name="Content Placeholder 2">
            <a:extLst>
              <a:ext uri="{FF2B5EF4-FFF2-40B4-BE49-F238E27FC236}">
                <a16:creationId xmlns:a16="http://schemas.microsoft.com/office/drawing/2014/main" id="{176E5EAD-142E-4378-A53F-BF795D70F6AF}"/>
              </a:ext>
            </a:extLst>
          </p:cNvPr>
          <p:cNvSpPr>
            <a:spLocks noGrp="1"/>
          </p:cNvSpPr>
          <p:nvPr>
            <p:ph idx="1"/>
          </p:nvPr>
        </p:nvSpPr>
        <p:spPr/>
        <p:txBody>
          <a:bodyPr/>
          <a:lstStyle/>
          <a:p>
            <a:r>
              <a:rPr lang="en-US" dirty="0"/>
              <a:t>At the minimum, the software will allow users to create constraints with varying priorities for individual professors and allow the user to place professors and classes into a schedule and determine if any constraint is violated. The scope can be extended to generating the best-fit schedule with least amount of constraints violated.</a:t>
            </a:r>
          </a:p>
          <a:p>
            <a:endParaRPr lang="en-US" dirty="0"/>
          </a:p>
        </p:txBody>
      </p:sp>
      <p:pic>
        <p:nvPicPr>
          <p:cNvPr id="4" name="Audio 3">
            <a:hlinkClick r:id="" action="ppaction://media"/>
            <a:extLst>
              <a:ext uri="{FF2B5EF4-FFF2-40B4-BE49-F238E27FC236}">
                <a16:creationId xmlns:a16="http://schemas.microsoft.com/office/drawing/2014/main" id="{DDB2C3CC-5BC5-4F5E-B976-378702BF6B2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71704764"/>
      </p:ext>
    </p:extLst>
  </p:cSld>
  <p:clrMapOvr>
    <a:masterClrMapping/>
  </p:clrMapOvr>
  <mc:AlternateContent xmlns:mc="http://schemas.openxmlformats.org/markup-compatibility/2006" xmlns:p14="http://schemas.microsoft.com/office/powerpoint/2010/main">
    <mc:Choice Requires="p14">
      <p:transition spd="slow" p14:dur="2000" advTm="23793"/>
    </mc:Choice>
    <mc:Fallback xmlns="">
      <p:transition spd="slow" advTm="23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43E86-616F-4EB9-A897-BBA600EDD24F}"/>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1EF15D35-072C-48B5-8DC4-36640B957148}"/>
              </a:ext>
            </a:extLst>
          </p:cNvPr>
          <p:cNvSpPr>
            <a:spLocks noGrp="1"/>
          </p:cNvSpPr>
          <p:nvPr>
            <p:ph idx="1"/>
          </p:nvPr>
        </p:nvSpPr>
        <p:spPr/>
        <p:txBody>
          <a:bodyPr/>
          <a:lstStyle/>
          <a:p>
            <a:pPr lvl="0"/>
            <a:r>
              <a:rPr lang="en-US" dirty="0"/>
              <a:t>Programming Language – Python</a:t>
            </a:r>
          </a:p>
          <a:p>
            <a:pPr lvl="0"/>
            <a:r>
              <a:rPr lang="en-US" dirty="0"/>
              <a:t>Version Control – source code and written artifacts will be stored in a Subversion repository.</a:t>
            </a:r>
          </a:p>
          <a:p>
            <a:pPr lvl="0"/>
            <a:r>
              <a:rPr lang="en-US" dirty="0"/>
              <a:t>Defect tracking – defects and issues will be tracked using Django and Trello.</a:t>
            </a:r>
          </a:p>
          <a:p>
            <a:pPr lvl="0"/>
            <a:r>
              <a:rPr lang="en-US" dirty="0"/>
              <a:t>Build tools – local and main builds will be done using GitHub.</a:t>
            </a:r>
          </a:p>
          <a:p>
            <a:pPr lvl="0"/>
            <a:r>
              <a:rPr lang="en-US" dirty="0"/>
              <a:t>Automated testing – unit tests will be implemented with the JUnit testing framework.</a:t>
            </a:r>
          </a:p>
          <a:p>
            <a:endParaRPr lang="en-US" dirty="0"/>
          </a:p>
        </p:txBody>
      </p:sp>
      <p:pic>
        <p:nvPicPr>
          <p:cNvPr id="4" name="Audio 3">
            <a:hlinkClick r:id="" action="ppaction://media"/>
            <a:extLst>
              <a:ext uri="{FF2B5EF4-FFF2-40B4-BE49-F238E27FC236}">
                <a16:creationId xmlns:a16="http://schemas.microsoft.com/office/drawing/2014/main" id="{459069CF-27D3-4B68-BF83-7C5E9298F9A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21980791"/>
      </p:ext>
    </p:extLst>
  </p:cSld>
  <p:clrMapOvr>
    <a:masterClrMapping/>
  </p:clrMapOvr>
  <mc:AlternateContent xmlns:mc="http://schemas.openxmlformats.org/markup-compatibility/2006" xmlns:p14="http://schemas.microsoft.com/office/powerpoint/2010/main">
    <mc:Choice Requires="p14">
      <p:transition spd="slow" p14:dur="2000" advTm="37382"/>
    </mc:Choice>
    <mc:Fallback xmlns="">
      <p:transition spd="slow" advTm="37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5AF7-7C18-4061-8123-EFE5D0923F48}"/>
              </a:ext>
            </a:extLst>
          </p:cNvPr>
          <p:cNvSpPr>
            <a:spLocks noGrp="1"/>
          </p:cNvSpPr>
          <p:nvPr>
            <p:ph type="title"/>
          </p:nvPr>
        </p:nvSpPr>
        <p:spPr/>
        <p:txBody>
          <a:bodyPr/>
          <a:lstStyle/>
          <a:p>
            <a:r>
              <a:rPr lang="en-US" dirty="0"/>
              <a:t>Customer and Users</a:t>
            </a:r>
          </a:p>
        </p:txBody>
      </p:sp>
      <p:sp>
        <p:nvSpPr>
          <p:cNvPr id="3" name="Content Placeholder 2">
            <a:extLst>
              <a:ext uri="{FF2B5EF4-FFF2-40B4-BE49-F238E27FC236}">
                <a16:creationId xmlns:a16="http://schemas.microsoft.com/office/drawing/2014/main" id="{738BAF31-51F7-451E-8D33-C8EE2FA7D960}"/>
              </a:ext>
            </a:extLst>
          </p:cNvPr>
          <p:cNvSpPr>
            <a:spLocks noGrp="1"/>
          </p:cNvSpPr>
          <p:nvPr>
            <p:ph idx="1"/>
          </p:nvPr>
        </p:nvSpPr>
        <p:spPr/>
        <p:txBody>
          <a:bodyPr/>
          <a:lstStyle/>
          <a:p>
            <a:r>
              <a:rPr lang="en-US" dirty="0"/>
              <a:t>SCE faculty members and staffs</a:t>
            </a:r>
          </a:p>
          <a:p>
            <a:r>
              <a:rPr lang="en-US" dirty="0"/>
              <a:t>Prospective UMKC SCE Students</a:t>
            </a:r>
          </a:p>
          <a:p>
            <a:r>
              <a:rPr lang="en-US" dirty="0"/>
              <a:t>Professors</a:t>
            </a:r>
          </a:p>
          <a:p>
            <a:endParaRPr lang="en-US" dirty="0"/>
          </a:p>
        </p:txBody>
      </p:sp>
      <p:pic>
        <p:nvPicPr>
          <p:cNvPr id="6" name="Audio 5">
            <a:hlinkClick r:id="" action="ppaction://media"/>
            <a:extLst>
              <a:ext uri="{FF2B5EF4-FFF2-40B4-BE49-F238E27FC236}">
                <a16:creationId xmlns:a16="http://schemas.microsoft.com/office/drawing/2014/main" id="{661A431D-3DEE-4E54-B178-81D5A9A5C5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55354" y="5998028"/>
            <a:ext cx="796213" cy="796213"/>
          </a:xfrm>
          <a:prstGeom prst="rect">
            <a:avLst/>
          </a:prstGeom>
        </p:spPr>
      </p:pic>
    </p:spTree>
    <p:extLst>
      <p:ext uri="{BB962C8B-B14F-4D97-AF65-F5344CB8AC3E}">
        <p14:creationId xmlns:p14="http://schemas.microsoft.com/office/powerpoint/2010/main" val="1522633954"/>
      </p:ext>
    </p:extLst>
  </p:cSld>
  <p:clrMapOvr>
    <a:masterClrMapping/>
  </p:clrMapOvr>
  <mc:AlternateContent xmlns:mc="http://schemas.openxmlformats.org/markup-compatibility/2006" xmlns:p14="http://schemas.microsoft.com/office/powerpoint/2010/main">
    <mc:Choice Requires="p14">
      <p:transition spd="slow" p14:dur="2000" advTm="14076"/>
    </mc:Choice>
    <mc:Fallback xmlns="">
      <p:transition spd="slow" advTm="14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94512"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B4C7-BA45-4BFF-A71D-FCA8DC419566}"/>
              </a:ext>
            </a:extLst>
          </p:cNvPr>
          <p:cNvSpPr>
            <a:spLocks noGrp="1"/>
          </p:cNvSpPr>
          <p:nvPr>
            <p:ph type="title"/>
          </p:nvPr>
        </p:nvSpPr>
        <p:spPr/>
        <p:txBody>
          <a:bodyPr/>
          <a:lstStyle/>
          <a:p>
            <a:r>
              <a:rPr lang="en-US" dirty="0"/>
              <a:t>Risks and Obstacles To Success</a:t>
            </a:r>
          </a:p>
        </p:txBody>
      </p:sp>
      <p:sp>
        <p:nvSpPr>
          <p:cNvPr id="3" name="Content Placeholder 2">
            <a:extLst>
              <a:ext uri="{FF2B5EF4-FFF2-40B4-BE49-F238E27FC236}">
                <a16:creationId xmlns:a16="http://schemas.microsoft.com/office/drawing/2014/main" id="{CD19820F-2EBB-413B-8D76-2092B4F0A90E}"/>
              </a:ext>
            </a:extLst>
          </p:cNvPr>
          <p:cNvSpPr>
            <a:spLocks noGrp="1"/>
          </p:cNvSpPr>
          <p:nvPr>
            <p:ph idx="1"/>
          </p:nvPr>
        </p:nvSpPr>
        <p:spPr/>
        <p:txBody>
          <a:bodyPr/>
          <a:lstStyle/>
          <a:p>
            <a:r>
              <a:rPr lang="en-US" dirty="0"/>
              <a:t>Due to COVID-19, it impacted our classes, projects, personal lives (family issues, job hardship), have to travel back to home countries which results in improper distribution of the workload and experimenting with an unknown form of development led to some of our project’s vision go unfulfilled.</a:t>
            </a:r>
          </a:p>
          <a:p>
            <a:r>
              <a:rPr lang="en-US" dirty="0"/>
              <a:t>The team does not have a lot of experience with git and Django python web interface. Lack of experience cause under and overestimates for complexity and time on features we plan to implement.</a:t>
            </a:r>
          </a:p>
          <a:p>
            <a:endParaRPr lang="en-US" dirty="0"/>
          </a:p>
        </p:txBody>
      </p:sp>
      <p:pic>
        <p:nvPicPr>
          <p:cNvPr id="5" name="Audio 4">
            <a:hlinkClick r:id="" action="ppaction://media"/>
            <a:extLst>
              <a:ext uri="{FF2B5EF4-FFF2-40B4-BE49-F238E27FC236}">
                <a16:creationId xmlns:a16="http://schemas.microsoft.com/office/drawing/2014/main" id="{B1296574-FDD5-48E8-9122-248C73BEBC4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02009" y="6068009"/>
            <a:ext cx="637592" cy="637592"/>
          </a:xfrm>
          <a:prstGeom prst="rect">
            <a:avLst/>
          </a:prstGeom>
        </p:spPr>
      </p:pic>
    </p:spTree>
    <p:extLst>
      <p:ext uri="{BB962C8B-B14F-4D97-AF65-F5344CB8AC3E}">
        <p14:creationId xmlns:p14="http://schemas.microsoft.com/office/powerpoint/2010/main" val="2239573755"/>
      </p:ext>
    </p:extLst>
  </p:cSld>
  <p:clrMapOvr>
    <a:masterClrMapping/>
  </p:clrMapOvr>
  <mc:AlternateContent xmlns:mc="http://schemas.openxmlformats.org/markup-compatibility/2006" xmlns:p14="http://schemas.microsoft.com/office/powerpoint/2010/main">
    <mc:Choice Requires="p14">
      <p:transition spd="slow" p14:dur="2000" advTm="37690"/>
    </mc:Choice>
    <mc:Fallback xmlns="">
      <p:transition spd="slow" advTm="37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9E21B-8B44-452C-ABB7-418034E3243F}"/>
              </a:ext>
            </a:extLst>
          </p:cNvPr>
          <p:cNvSpPr>
            <a:spLocks noGrp="1"/>
          </p:cNvSpPr>
          <p:nvPr>
            <p:ph type="title"/>
          </p:nvPr>
        </p:nvSpPr>
        <p:spPr/>
        <p:txBody>
          <a:bodyPr/>
          <a:lstStyle/>
          <a:p>
            <a:r>
              <a:rPr lang="en-US" dirty="0"/>
              <a:t>Success Criteria</a:t>
            </a:r>
          </a:p>
        </p:txBody>
      </p:sp>
      <p:sp>
        <p:nvSpPr>
          <p:cNvPr id="3" name="Content Placeholder 2">
            <a:extLst>
              <a:ext uri="{FF2B5EF4-FFF2-40B4-BE49-F238E27FC236}">
                <a16:creationId xmlns:a16="http://schemas.microsoft.com/office/drawing/2014/main" id="{18AF4145-6F75-4F37-99ED-1BAD56CAAA45}"/>
              </a:ext>
            </a:extLst>
          </p:cNvPr>
          <p:cNvSpPr>
            <a:spLocks noGrp="1"/>
          </p:cNvSpPr>
          <p:nvPr>
            <p:ph idx="1"/>
          </p:nvPr>
        </p:nvSpPr>
        <p:spPr/>
        <p:txBody>
          <a:bodyPr/>
          <a:lstStyle/>
          <a:p>
            <a:r>
              <a:rPr lang="en-US" dirty="0">
                <a:solidFill>
                  <a:schemeClr val="tx1">
                    <a:lumMod val="75000"/>
                    <a:lumOff val="25000"/>
                  </a:schemeClr>
                </a:solidFill>
              </a:rPr>
              <a:t>The project will be a success if by the end of the semester, users can generate decent schedules that violate the least amount of constraints and can use them to plan the next semesters schedule effectively applicable from May 15, 2020.</a:t>
            </a:r>
          </a:p>
          <a:p>
            <a:endParaRPr lang="en-US" dirty="0"/>
          </a:p>
        </p:txBody>
      </p:sp>
      <p:pic>
        <p:nvPicPr>
          <p:cNvPr id="4" name="Audio 3">
            <a:hlinkClick r:id="" action="ppaction://media"/>
            <a:extLst>
              <a:ext uri="{FF2B5EF4-FFF2-40B4-BE49-F238E27FC236}">
                <a16:creationId xmlns:a16="http://schemas.microsoft.com/office/drawing/2014/main" id="{09E47B9F-571E-475C-91CE-810705C3271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70907" y="6036907"/>
            <a:ext cx="668694" cy="668694"/>
          </a:xfrm>
          <a:prstGeom prst="rect">
            <a:avLst/>
          </a:prstGeom>
        </p:spPr>
      </p:pic>
    </p:spTree>
    <p:extLst>
      <p:ext uri="{BB962C8B-B14F-4D97-AF65-F5344CB8AC3E}">
        <p14:creationId xmlns:p14="http://schemas.microsoft.com/office/powerpoint/2010/main" val="1360749340"/>
      </p:ext>
    </p:extLst>
  </p:cSld>
  <p:clrMapOvr>
    <a:masterClrMapping/>
  </p:clrMapOvr>
  <mc:AlternateContent xmlns:mc="http://schemas.openxmlformats.org/markup-compatibility/2006" xmlns:p14="http://schemas.microsoft.com/office/powerpoint/2010/main">
    <mc:Choice Requires="p14">
      <p:transition spd="slow" p14:dur="2000" advTm="19947"/>
    </mc:Choice>
    <mc:Fallback xmlns="">
      <p:transition spd="slow" advTm="19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panose="020405020505050303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panose="020405020505050303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AC464412-510E-4F2B-8947-A0DDBD028997}"/>
    </a:ext>
  </a:extLst>
</a:theme>
</file>

<file path=docProps/app.xml><?xml version="1.0" encoding="utf-8"?>
<Properties xmlns="http://schemas.openxmlformats.org/officeDocument/2006/extended-properties" xmlns:vt="http://schemas.openxmlformats.org/officeDocument/2006/docPropsVTypes">
  <TotalTime>24</TotalTime>
  <Words>572</Words>
  <Application>Microsoft Office PowerPoint</Application>
  <PresentationFormat>Widescreen</PresentationFormat>
  <Paragraphs>51</Paragraphs>
  <Slides>16</Slides>
  <Notes>0</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Abadi</vt:lpstr>
      <vt:lpstr>Arial</vt:lpstr>
      <vt:lpstr>Palatino Linotype</vt:lpstr>
      <vt:lpstr>Gallery</vt:lpstr>
      <vt:lpstr>Scheduling Project Group 13</vt:lpstr>
      <vt:lpstr>Introduction</vt:lpstr>
      <vt:lpstr>Goals and Objectives</vt:lpstr>
      <vt:lpstr>Constraints</vt:lpstr>
      <vt:lpstr>Scope</vt:lpstr>
      <vt:lpstr>Tools</vt:lpstr>
      <vt:lpstr>Customer and Users</vt:lpstr>
      <vt:lpstr>Risks and Obstacles To Success</vt:lpstr>
      <vt:lpstr>Success Criteria</vt:lpstr>
      <vt:lpstr>Algorithms &amp; techniques</vt:lpstr>
      <vt:lpstr>PowerPoint Presentation</vt:lpstr>
      <vt:lpstr>PowerPoint Presentation</vt:lpstr>
      <vt:lpstr>Terminology</vt:lpstr>
      <vt:lpstr>Terminology</vt:lpstr>
      <vt:lpstr>Design-Collapsible Tables</vt:lpstr>
      <vt:lpstr>Design-CRUD Functions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Scheduling Project Group 13</dc:title>
  <dc:creator>Janesko, Stanley J.(MU-Student) (UMKC-Student)</dc:creator>
  <cp:lastModifiedBy>Daniel Oliveros</cp:lastModifiedBy>
  <cp:revision>4</cp:revision>
  <dcterms:created xsi:type="dcterms:W3CDTF">2020-05-07T01:37:02Z</dcterms:created>
  <dcterms:modified xsi:type="dcterms:W3CDTF">2020-05-07T02:18:07Z</dcterms:modified>
</cp:coreProperties>
</file>